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17" r:id="rId3"/>
    <p:sldId id="316" r:id="rId4"/>
    <p:sldId id="318" r:id="rId5"/>
    <p:sldId id="319" r:id="rId6"/>
    <p:sldId id="305" r:id="rId7"/>
    <p:sldId id="337" r:id="rId8"/>
    <p:sldId id="293" r:id="rId9"/>
    <p:sldId id="294" r:id="rId10"/>
    <p:sldId id="259" r:id="rId11"/>
    <p:sldId id="260" r:id="rId12"/>
    <p:sldId id="295" r:id="rId13"/>
    <p:sldId id="296" r:id="rId14"/>
    <p:sldId id="297" r:id="rId15"/>
    <p:sldId id="266" r:id="rId16"/>
    <p:sldId id="307" r:id="rId17"/>
    <p:sldId id="340" r:id="rId18"/>
    <p:sldId id="271" r:id="rId19"/>
    <p:sldId id="272" r:id="rId20"/>
    <p:sldId id="273" r:id="rId21"/>
    <p:sldId id="274" r:id="rId22"/>
    <p:sldId id="275" r:id="rId23"/>
    <p:sldId id="276" r:id="rId24"/>
    <p:sldId id="288" r:id="rId25"/>
    <p:sldId id="277" r:id="rId26"/>
    <p:sldId id="278" r:id="rId27"/>
    <p:sldId id="279" r:id="rId28"/>
    <p:sldId id="280" r:id="rId29"/>
    <p:sldId id="281" r:id="rId30"/>
    <p:sldId id="282" r:id="rId31"/>
    <p:sldId id="310" r:id="rId32"/>
    <p:sldId id="336" r:id="rId33"/>
    <p:sldId id="283" r:id="rId34"/>
    <p:sldId id="341" r:id="rId35"/>
    <p:sldId id="320" r:id="rId36"/>
    <p:sldId id="342" r:id="rId37"/>
    <p:sldId id="298" r:id="rId38"/>
    <p:sldId id="321" r:id="rId39"/>
    <p:sldId id="323" r:id="rId40"/>
    <p:sldId id="324" r:id="rId41"/>
    <p:sldId id="325" r:id="rId42"/>
    <p:sldId id="284" r:id="rId43"/>
    <p:sldId id="287" r:id="rId44"/>
    <p:sldId id="285" r:id="rId45"/>
    <p:sldId id="286" r:id="rId46"/>
    <p:sldId id="322" r:id="rId47"/>
    <p:sldId id="338" r:id="rId48"/>
    <p:sldId id="339" r:id="rId49"/>
    <p:sldId id="306" r:id="rId50"/>
    <p:sldId id="315" r:id="rId51"/>
    <p:sldId id="311" r:id="rId52"/>
    <p:sldId id="304" r:id="rId53"/>
    <p:sldId id="312" r:id="rId54"/>
    <p:sldId id="326" r:id="rId55"/>
    <p:sldId id="329" r:id="rId56"/>
    <p:sldId id="328" r:id="rId57"/>
    <p:sldId id="330" r:id="rId58"/>
    <p:sldId id="331" r:id="rId59"/>
    <p:sldId id="303" r:id="rId60"/>
    <p:sldId id="299" r:id="rId61"/>
    <p:sldId id="300" r:id="rId62"/>
    <p:sldId id="302" r:id="rId63"/>
    <p:sldId id="301" r:id="rId64"/>
    <p:sldId id="332" r:id="rId65"/>
    <p:sldId id="333" r:id="rId66"/>
    <p:sldId id="334" r:id="rId67"/>
    <p:sldId id="335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FEF51D-16A2-4E4F-A76C-CE6B1CBC12A4}"/>
              </a:ext>
            </a:extLst>
          </p:cNvPr>
          <p:cNvSpPr txBox="1"/>
          <p:nvPr userDrawn="1"/>
        </p:nvSpPr>
        <p:spPr>
          <a:xfrm>
            <a:off x="5438610" y="62789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2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E5820B-FCD2-48F7-A047-E87C89BC9B0D}"/>
              </a:ext>
            </a:extLst>
          </p:cNvPr>
          <p:cNvCxnSpPr/>
          <p:nvPr userDrawn="1"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D027F387-9300-4BB1-983F-741BA171ECC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975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20" name="내용 개체 틀 16">
            <a:extLst>
              <a:ext uri="{FF2B5EF4-FFF2-40B4-BE49-F238E27FC236}">
                <a16:creationId xmlns:a16="http://schemas.microsoft.com/office/drawing/2014/main" id="{A796BE2E-B18D-4D32-9BE0-AB944F26F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76241" y="2502134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05</a:t>
            </a:r>
            <a:endParaRPr lang="ko-KR" altLang="en-US"/>
          </a:p>
        </p:txBody>
      </p:sp>
      <p:sp>
        <p:nvSpPr>
          <p:cNvPr id="21" name="내용 개체 틀 16">
            <a:extLst>
              <a:ext uri="{FF2B5EF4-FFF2-40B4-BE49-F238E27FC236}">
                <a16:creationId xmlns:a16="http://schemas.microsoft.com/office/drawing/2014/main" id="{1A788348-FC8F-4FC3-B2B4-3CA6F875382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674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1CAF548-33EC-4921-BD5A-4FF9555C95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9759" y="3981328"/>
            <a:ext cx="2016000" cy="3886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CAD28985-7F4D-4E1D-A8E3-41C7E4A95E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76241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0FB7A0AE-5F55-48BE-BEEB-8F10D6A4D3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6749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0" name="내용 개체 틀 16">
            <a:extLst>
              <a:ext uri="{FF2B5EF4-FFF2-40B4-BE49-F238E27FC236}">
                <a16:creationId xmlns:a16="http://schemas.microsoft.com/office/drawing/2014/main" id="{099FE620-C9D4-4B46-A7EA-D16238F0C70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97257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03</a:t>
            </a:r>
            <a:endParaRPr lang="ko-KR" altLang="en-US"/>
          </a:p>
        </p:txBody>
      </p:sp>
      <p:sp>
        <p:nvSpPr>
          <p:cNvPr id="31" name="텍스트 개체 틀 24">
            <a:extLst>
              <a:ext uri="{FF2B5EF4-FFF2-40B4-BE49-F238E27FC236}">
                <a16:creationId xmlns:a16="http://schemas.microsoft.com/office/drawing/2014/main" id="{2D528835-E25D-4A80-A92D-84FE1572D3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7257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2" name="내용 개체 틀 16">
            <a:extLst>
              <a:ext uri="{FF2B5EF4-FFF2-40B4-BE49-F238E27FC236}">
                <a16:creationId xmlns:a16="http://schemas.microsoft.com/office/drawing/2014/main" id="{3B3B1114-81EB-474D-A512-CE5E5FD7D08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748508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02</a:t>
            </a:r>
            <a:endParaRPr lang="ko-KR" altLang="en-US"/>
          </a:p>
        </p:txBody>
      </p:sp>
      <p:sp>
        <p:nvSpPr>
          <p:cNvPr id="33" name="텍스트 개체 틀 24">
            <a:extLst>
              <a:ext uri="{FF2B5EF4-FFF2-40B4-BE49-F238E27FC236}">
                <a16:creationId xmlns:a16="http://schemas.microsoft.com/office/drawing/2014/main" id="{1D2BEF16-9E24-4723-B2D6-9E1452FAC2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48508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4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11353800" cy="761712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602C4B-0694-4942-A8DB-A33A6D01B13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5823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096" y="2981051"/>
            <a:ext cx="8037808" cy="895897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25D7AD-E006-4060-8717-6D465C30EADC}"/>
              </a:ext>
            </a:extLst>
          </p:cNvPr>
          <p:cNvSpPr txBox="1"/>
          <p:nvPr userDrawn="1"/>
        </p:nvSpPr>
        <p:spPr>
          <a:xfrm>
            <a:off x="2957064" y="2767280"/>
            <a:ext cx="6277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8000" b="1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6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0805FC-D708-4363-B02A-CAF7316E947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91491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5692B63-A9B8-4A73-89DE-9B02AAB65491}"/>
              </a:ext>
            </a:extLst>
          </p:cNvPr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5F4646EF-92DB-4EC8-A1E3-9EDEEE202055}"/>
              </a:ext>
            </a:extLst>
          </p:cNvPr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61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9037-1CB4-4570-BD47-0E9C6A0D0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9509"/>
            <a:ext cx="9144000" cy="1830453"/>
          </a:xfrm>
        </p:spPr>
        <p:txBody>
          <a:bodyPr/>
          <a:lstStyle/>
          <a:p>
            <a:r>
              <a:rPr lang="en-US" altLang="ko-KR" dirty="0"/>
              <a:t>Predictive</a:t>
            </a:r>
            <a:r>
              <a:rPr lang="ko-KR" altLang="en-US" dirty="0"/>
              <a:t> </a:t>
            </a:r>
            <a:r>
              <a:rPr lang="en-US" altLang="ko-KR" dirty="0"/>
              <a:t>Maintenance</a:t>
            </a:r>
            <a:br>
              <a:rPr lang="en-US" altLang="ko-KR" dirty="0"/>
            </a:br>
            <a:r>
              <a:rPr lang="en-US" altLang="ko-KR" dirty="0"/>
              <a:t>with ML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1300DB-AD34-4477-98BB-1F0B59E36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3688" y="3702858"/>
            <a:ext cx="5564623" cy="885987"/>
          </a:xfrm>
        </p:spPr>
        <p:txBody>
          <a:bodyPr>
            <a:normAutofit fontScale="92500"/>
          </a:bodyPr>
          <a:lstStyle/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20153012 </a:t>
            </a:r>
            <a:r>
              <a:rPr lang="ko-KR" altLang="en-US" dirty="0"/>
              <a:t>남원우</a:t>
            </a:r>
          </a:p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20153004 </a:t>
            </a:r>
            <a:r>
              <a:rPr lang="ko-KR" altLang="en-US" dirty="0" err="1"/>
              <a:t>김민태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7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0" y="2383314"/>
            <a:ext cx="3314351" cy="21581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BE92D2-32E6-461A-876D-0766EE58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03" y="2281232"/>
            <a:ext cx="3966218" cy="26441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624F6B-A787-4DA3-9ECA-5797A5AD0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6" y="2524214"/>
            <a:ext cx="3237273" cy="21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Failures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1255"/>
            <a:ext cx="2555781" cy="20485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29A407-5102-4585-A49B-E8416CE69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68" y="2308605"/>
            <a:ext cx="4077064" cy="27180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A38488-02E0-4AD8-A542-D6B84638A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58" y="2400396"/>
            <a:ext cx="3801691" cy="253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7210"/>
            <a:ext cx="5466084" cy="4331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3A96DB-385B-4961-90FF-E1B257D0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43" y="1697210"/>
            <a:ext cx="6497032" cy="43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4" y="2192621"/>
            <a:ext cx="4256370" cy="28375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18F04B-E21E-4E28-B0C6-3E40858D6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192621"/>
            <a:ext cx="4897099" cy="326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1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EAC14-87FE-4514-B89C-6122BFFF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2A76E-BE5F-421C-971F-D646D8C3348C}"/>
              </a:ext>
            </a:extLst>
          </p:cNvPr>
          <p:cNvSpPr txBox="1"/>
          <p:nvPr/>
        </p:nvSpPr>
        <p:spPr>
          <a:xfrm>
            <a:off x="838200" y="1430303"/>
            <a:ext cx="1135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시스템의 목적은 과거 </a:t>
            </a:r>
            <a:r>
              <a:rPr lang="en-US" altLang="ko-KR" dirty="0"/>
              <a:t>24</a:t>
            </a:r>
            <a:r>
              <a:rPr lang="ko-KR" altLang="en-US" dirty="0"/>
              <a:t>시간의 정보를 바탕으로 향후 </a:t>
            </a:r>
            <a:r>
              <a:rPr lang="en-US" altLang="ko-KR" dirty="0"/>
              <a:t>24</a:t>
            </a:r>
            <a:r>
              <a:rPr lang="ko-KR" altLang="en-US" dirty="0"/>
              <a:t>시간 이내의 고장을 예측하는 것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매 시간마다 기록되어 있는 데이터를 그대로 활용하는 것이 아니라</a:t>
            </a:r>
            <a:r>
              <a:rPr lang="en-US" altLang="ko-KR" dirty="0"/>
              <a:t>, </a:t>
            </a:r>
            <a:r>
              <a:rPr lang="ko-KR" altLang="en-US" dirty="0"/>
              <a:t>지난 </a:t>
            </a:r>
            <a:r>
              <a:rPr lang="en-US" altLang="ko-KR" dirty="0"/>
              <a:t>24</a:t>
            </a:r>
            <a:r>
              <a:rPr lang="ko-KR" altLang="en-US" dirty="0"/>
              <a:t>시간 평균 수치로 활용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센서값들에</a:t>
            </a:r>
            <a:r>
              <a:rPr lang="ko-KR" altLang="en-US" dirty="0"/>
              <a:t> 대해서는 지난 </a:t>
            </a:r>
            <a:r>
              <a:rPr lang="en-US" altLang="ko-KR" dirty="0"/>
              <a:t>24</a:t>
            </a:r>
            <a:r>
              <a:rPr lang="ko-KR" altLang="en-US" dirty="0"/>
              <a:t>시간에 대한 평균과 표준 편차</a:t>
            </a:r>
            <a:endParaRPr lang="en-US" altLang="ko-KR" dirty="0"/>
          </a:p>
          <a:p>
            <a:r>
              <a:rPr lang="ko-KR" altLang="en-US" dirty="0"/>
              <a:t>시스템 오류</a:t>
            </a:r>
            <a:r>
              <a:rPr lang="en-US" altLang="ko-KR" dirty="0"/>
              <a:t>(error)</a:t>
            </a:r>
            <a:r>
              <a:rPr lang="ko-KR" altLang="en-US" dirty="0"/>
              <a:t>는 </a:t>
            </a:r>
            <a:r>
              <a:rPr lang="ko-KR" altLang="en-US" dirty="0" err="1"/>
              <a:t>오류별</a:t>
            </a:r>
            <a:r>
              <a:rPr lang="ko-KR" altLang="en-US" dirty="0"/>
              <a:t> 지난 </a:t>
            </a:r>
            <a:r>
              <a:rPr lang="en-US" altLang="ko-KR" dirty="0"/>
              <a:t>24</a:t>
            </a:r>
            <a:r>
              <a:rPr lang="ko-KR" altLang="en-US" dirty="0"/>
              <a:t>시간 동안의 누적 발생 횟수</a:t>
            </a:r>
            <a:endParaRPr lang="en-US" altLang="ko-KR" dirty="0"/>
          </a:p>
          <a:p>
            <a:r>
              <a:rPr lang="ko-KR" altLang="en-US" dirty="0"/>
              <a:t>유지보수 기록</a:t>
            </a:r>
            <a:r>
              <a:rPr lang="en-US" altLang="ko-KR" dirty="0"/>
              <a:t>(</a:t>
            </a:r>
            <a:r>
              <a:rPr lang="en-US" altLang="ko-KR" dirty="0" err="1"/>
              <a:t>Maint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 err="1"/>
              <a:t>부품별</a:t>
            </a:r>
            <a:r>
              <a:rPr lang="ko-KR" altLang="en-US" dirty="0"/>
              <a:t> 경과 시간</a:t>
            </a:r>
            <a:endParaRPr lang="en-US" altLang="ko-KR" dirty="0"/>
          </a:p>
          <a:p>
            <a:r>
              <a:rPr lang="ko-KR" altLang="en-US" dirty="0"/>
              <a:t>모델과 연식은 그대로 활용</a:t>
            </a:r>
            <a:endParaRPr lang="en-US" altLang="ko-KR" dirty="0"/>
          </a:p>
          <a:p>
            <a:r>
              <a:rPr lang="ko-KR" altLang="en-US" dirty="0"/>
              <a:t>고장</a:t>
            </a:r>
            <a:r>
              <a:rPr lang="en-US" altLang="ko-KR" dirty="0"/>
              <a:t>(failure)</a:t>
            </a:r>
            <a:r>
              <a:rPr lang="ko-KR" altLang="en-US" dirty="0"/>
              <a:t>은 </a:t>
            </a:r>
            <a:r>
              <a:rPr lang="en-US" altLang="ko-KR" dirty="0"/>
              <a:t>24</a:t>
            </a:r>
            <a:r>
              <a:rPr lang="ko-KR" altLang="en-US" dirty="0"/>
              <a:t>시간 전부터 징후가 있을 것으로 보고</a:t>
            </a:r>
            <a:r>
              <a:rPr lang="en-US" altLang="ko-KR" dirty="0"/>
              <a:t>, 24</a:t>
            </a:r>
            <a:r>
              <a:rPr lang="ko-KR" altLang="en-US" dirty="0"/>
              <a:t>시간 이전부터 고장으로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849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지난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7ABFEC-A058-4B3A-88F0-57C3767BD0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75178" y="1658221"/>
            <a:ext cx="2016000" cy="1872000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C2424-3CEF-4958-96A3-FAA717EAD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8000" y="3929718"/>
            <a:ext cx="2016000" cy="1872000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461A1-DD59-41A2-8AD9-CF4E9E85126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75178" y="3925560"/>
            <a:ext cx="2016000" cy="1872000"/>
          </a:xfrm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092BA3-CAA8-4EBC-9D43-6780156E10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178" y="3141573"/>
            <a:ext cx="2016000" cy="38864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10282-CC8A-469B-B942-405858DC62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8000" y="5408912"/>
            <a:ext cx="2016000" cy="38910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시스템 환경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5513-BB15-4424-A916-462C8D61FB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5178" y="5408912"/>
            <a:ext cx="2016000" cy="38910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00EE460-3E80-4550-9896-A3DCF712072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200822" y="1658221"/>
            <a:ext cx="2016000" cy="1872000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5D06FC4-F673-49D0-A0E5-26EAB5718A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00822" y="3141573"/>
            <a:ext cx="2016000" cy="389103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2FC68F4-CC52-442B-B471-01CB94DD744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88000" y="1658221"/>
            <a:ext cx="2016000" cy="1872000"/>
          </a:xfrm>
        </p:spPr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E8E34E-ED4B-4A38-AE15-4042DCEF5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88000" y="3141573"/>
            <a:ext cx="2016000" cy="38910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B45D64-E0E9-469F-BF6E-B013AF065F7B}"/>
              </a:ext>
            </a:extLst>
          </p:cNvPr>
          <p:cNvSpPr txBox="1">
            <a:spLocks/>
          </p:cNvSpPr>
          <p:nvPr/>
        </p:nvSpPr>
        <p:spPr>
          <a:xfrm>
            <a:off x="9200822" y="3929718"/>
            <a:ext cx="2016000" cy="18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500" kern="12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A944D01A-7CF9-4EE7-812D-FAE227528F17}"/>
              </a:ext>
            </a:extLst>
          </p:cNvPr>
          <p:cNvSpPr txBox="1">
            <a:spLocks/>
          </p:cNvSpPr>
          <p:nvPr/>
        </p:nvSpPr>
        <p:spPr>
          <a:xfrm>
            <a:off x="9200822" y="5408912"/>
            <a:ext cx="2016000" cy="3891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48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325506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결과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593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56" y="1361287"/>
            <a:ext cx="3509246" cy="54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Train, Validation, Test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512833"/>
            <a:ext cx="949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사용한 데이터셋과 동일한 데이터를 생성하는 것이 불가능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데이터셋을 나눠서 실제 생성되는 데이터처럼 활용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데이터셋을 </a:t>
            </a:r>
            <a:r>
              <a:rPr lang="en-US" altLang="ko-KR" dirty="0"/>
              <a:t>Train, Validation, Test</a:t>
            </a:r>
            <a:r>
              <a:rPr lang="ko-KR" altLang="en-US" dirty="0"/>
              <a:t>로 나누고</a:t>
            </a:r>
            <a:r>
              <a:rPr lang="en-US" altLang="ko-KR" dirty="0"/>
              <a:t>, Test</a:t>
            </a:r>
            <a:r>
              <a:rPr lang="ko-KR" altLang="en-US" dirty="0"/>
              <a:t>를 실제 데이터로 두고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model, machine </a:t>
            </a:r>
            <a:r>
              <a:rPr lang="ko-KR" altLang="en-US" dirty="0"/>
              <a:t>별 분류하여 활용</a:t>
            </a:r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FEAB9069-4B02-4023-8F85-8F2D62E72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354191"/>
              </p:ext>
            </p:extLst>
          </p:nvPr>
        </p:nvGraphicFramePr>
        <p:xfrm>
          <a:off x="2811083" y="3403159"/>
          <a:ext cx="6569834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84917">
                  <a:extLst>
                    <a:ext uri="{9D8B030D-6E8A-4147-A177-3AD203B41FA5}">
                      <a16:colId xmlns:a16="http://schemas.microsoft.com/office/drawing/2014/main" val="3329670623"/>
                    </a:ext>
                  </a:extLst>
                </a:gridCol>
                <a:gridCol w="3284917">
                  <a:extLst>
                    <a:ext uri="{9D8B030D-6E8A-4147-A177-3AD203B41FA5}">
                      <a16:colId xmlns:a16="http://schemas.microsoft.com/office/drawing/2014/main" val="427194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9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2015.01 ~ 2015.07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77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Validation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2015.08 ~ 2015.09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86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2015.10 ~ 2015.12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77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32C47-773F-4584-BFD5-1078FD58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07502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모델 학습 및 선정</a:t>
            </a:r>
          </a:p>
        </p:txBody>
      </p:sp>
    </p:spTree>
    <p:extLst>
      <p:ext uri="{BB962C8B-B14F-4D97-AF65-F5344CB8AC3E}">
        <p14:creationId xmlns:p14="http://schemas.microsoft.com/office/powerpoint/2010/main" val="1212121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72A4F-2F46-4147-AABC-F1FACCEA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Multi-Class Classification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9AB1B-1570-4EA5-BA60-9BC987A3D4AC}"/>
              </a:ext>
            </a:extLst>
          </p:cNvPr>
          <p:cNvSpPr txBox="1"/>
          <p:nvPr/>
        </p:nvSpPr>
        <p:spPr>
          <a:xfrm>
            <a:off x="838200" y="1296955"/>
            <a:ext cx="1076929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</a:rPr>
              <a:t>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개의 클래스를 분류해야 하는 </a:t>
            </a:r>
            <a:r>
              <a:rPr lang="en-US" altLang="ko-KR" dirty="0"/>
              <a:t>Multi Class Classification </a:t>
            </a:r>
            <a:r>
              <a:rPr lang="ko-KR" altLang="en-US" dirty="0"/>
              <a:t>문제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공식 문서에 기록된 </a:t>
            </a:r>
            <a:r>
              <a:rPr lang="en-US" altLang="ko-KR" dirty="0"/>
              <a:t>Multi Class Classification</a:t>
            </a:r>
            <a:r>
              <a:rPr lang="ko-KR" altLang="en-US" dirty="0"/>
              <a:t> 문제를 해결할 때 사용하는 모델 중 </a:t>
            </a:r>
            <a:r>
              <a:rPr lang="en-US" altLang="ko-KR" dirty="0"/>
              <a:t>4</a:t>
            </a:r>
            <a:r>
              <a:rPr lang="ko-KR" altLang="en-US" dirty="0"/>
              <a:t>가지 선정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GradientBoostingClassifier</a:t>
            </a:r>
            <a:r>
              <a:rPr lang="en-US" altLang="ko-KR" dirty="0"/>
              <a:t>, </a:t>
            </a:r>
            <a:r>
              <a:rPr lang="en-US" altLang="ko-KR" dirty="0" err="1"/>
              <a:t>LinearSVC</a:t>
            </a:r>
            <a:r>
              <a:rPr lang="en-US" altLang="ko-KR" dirty="0"/>
              <a:t>, </a:t>
            </a:r>
            <a:r>
              <a:rPr lang="en-US" altLang="ko-KR" dirty="0" err="1"/>
              <a:t>LogisticRegression</a:t>
            </a:r>
            <a:r>
              <a:rPr lang="en-US" altLang="ko-KR" dirty="0"/>
              <a:t>, </a:t>
            </a:r>
            <a:r>
              <a:rPr lang="en-US" altLang="ko-KR" dirty="0" err="1"/>
              <a:t>RandomForestClassifier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</a:rPr>
              <a:t>Features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데이터</a:t>
            </a:r>
            <a:r>
              <a:rPr lang="en-US" altLang="ko-KR" dirty="0"/>
              <a:t>(volt, pressure, rotate, vibration)</a:t>
            </a:r>
            <a:r>
              <a:rPr lang="ko-KR" altLang="en-US" dirty="0"/>
              <a:t>의 최근 </a:t>
            </a:r>
            <a:r>
              <a:rPr lang="en-US" altLang="ko-KR" dirty="0"/>
              <a:t>24</a:t>
            </a:r>
            <a:r>
              <a:rPr lang="ko-KR" altLang="en-US" dirty="0"/>
              <a:t>시간 평균과 표준편차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기계 정보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/>
              <a:t>연식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오류 정보</a:t>
            </a:r>
            <a:r>
              <a:rPr lang="en-US" altLang="ko-KR" dirty="0"/>
              <a:t>(error 1~5)</a:t>
            </a:r>
            <a:r>
              <a:rPr lang="ko-KR" altLang="en-US" dirty="0"/>
              <a:t>및 고장 내용</a:t>
            </a:r>
            <a:r>
              <a:rPr lang="en-US" altLang="ko-KR" dirty="0"/>
              <a:t>(comp 1~4)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유지보수 내용</a:t>
            </a:r>
            <a:r>
              <a:rPr lang="en-US" altLang="ko-KR" dirty="0"/>
              <a:t>(comp</a:t>
            </a:r>
            <a:r>
              <a:rPr lang="ko-KR" altLang="en-US" dirty="0"/>
              <a:t> </a:t>
            </a:r>
            <a:r>
              <a:rPr lang="en-US" altLang="ko-KR" dirty="0"/>
              <a:t>1~4 </a:t>
            </a:r>
            <a:r>
              <a:rPr lang="ko-KR" altLang="en-US" dirty="0"/>
              <a:t>정비 후 기간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</a:rPr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정상 상태</a:t>
            </a:r>
            <a:r>
              <a:rPr lang="en-US" altLang="ko-KR" dirty="0"/>
              <a:t>(none), </a:t>
            </a:r>
            <a:r>
              <a:rPr lang="ko-KR" altLang="en-US" dirty="0"/>
              <a:t>고장 부품</a:t>
            </a:r>
            <a:r>
              <a:rPr lang="en-US" altLang="ko-KR" dirty="0"/>
              <a:t>(comp 1~4)</a:t>
            </a:r>
          </a:p>
        </p:txBody>
      </p:sp>
    </p:spTree>
    <p:extLst>
      <p:ext uri="{BB962C8B-B14F-4D97-AF65-F5344CB8AC3E}">
        <p14:creationId xmlns:p14="http://schemas.microsoft.com/office/powerpoint/2010/main" val="1347731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GradientBoostingClassifier</a:t>
            </a:r>
            <a:r>
              <a:rPr lang="en-US" altLang="ko-KR" dirty="0"/>
              <a:t>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15" y="1290567"/>
            <a:ext cx="3780001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3372D8-A260-45B0-9B73-DCDFE5771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24" y="3751843"/>
            <a:ext cx="378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E4AB03-A0F5-4683-BD87-FC1C2FB62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77" y="3810567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9" y="2307666"/>
            <a:ext cx="5400000" cy="36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7666"/>
            <a:ext cx="5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57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RandomForestClassifier</a:t>
            </a:r>
            <a:r>
              <a:rPr lang="en-US" altLang="ko-KR" dirty="0"/>
              <a:t>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444486"/>
            <a:ext cx="378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F54C82-2625-477D-8793-7E5190496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18" y="4056765"/>
            <a:ext cx="37800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508816-D0DF-46E3-9D99-C1367A9F5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82" y="4063299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94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9" y="2087662"/>
            <a:ext cx="5399999" cy="36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1" y="2087662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3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D7D8CB-E184-46B3-81BE-4E3F0A37D351}"/>
              </a:ext>
            </a:extLst>
          </p:cNvPr>
          <p:cNvSpPr txBox="1"/>
          <p:nvPr/>
        </p:nvSpPr>
        <p:spPr>
          <a:xfrm>
            <a:off x="838201" y="1314292"/>
            <a:ext cx="83393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highlight>
                  <a:srgbClr val="000080"/>
                </a:highlight>
              </a:rPr>
              <a:t>GradientBoostingClassifier</a:t>
            </a:r>
            <a:endParaRPr lang="en-US" altLang="ko-KR" sz="24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n_estimator</a:t>
            </a:r>
            <a:r>
              <a:rPr lang="ko-KR" altLang="en-US" sz="1600" dirty="0"/>
              <a:t>에 변화를 주는 것은 무의미하였음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Max_depth</a:t>
            </a:r>
            <a:r>
              <a:rPr lang="en-US" altLang="ko-KR" sz="1600" dirty="0"/>
              <a:t> = 3 </a:t>
            </a:r>
            <a:r>
              <a:rPr lang="ko-KR" altLang="en-US" sz="1600" dirty="0"/>
              <a:t>에서 가장 낮은 정확도를 보임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GradientBoostingClassifier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random_state</a:t>
            </a:r>
            <a:r>
              <a:rPr lang="en-US" altLang="ko-KR" sz="1600" dirty="0"/>
              <a:t>=42, </a:t>
            </a:r>
            <a:r>
              <a:rPr lang="en-US" altLang="ko-KR" sz="1600" dirty="0" err="1">
                <a:solidFill>
                  <a:srgbClr val="FF0000"/>
                </a:solidFill>
              </a:rPr>
              <a:t>max_depth</a:t>
            </a:r>
            <a:r>
              <a:rPr lang="en-US" altLang="ko-KR" sz="1600" dirty="0">
                <a:solidFill>
                  <a:srgbClr val="FF0000"/>
                </a:solidFill>
              </a:rPr>
              <a:t>=1</a:t>
            </a:r>
            <a:r>
              <a:rPr lang="en-US" altLang="ko-KR" sz="1600" dirty="0"/>
              <a:t>) </a:t>
            </a:r>
            <a:r>
              <a:rPr lang="ko-KR" altLang="en-US" sz="1600" dirty="0"/>
              <a:t>로 학습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2400" dirty="0" err="1">
                <a:solidFill>
                  <a:schemeClr val="bg1"/>
                </a:solidFill>
                <a:highlight>
                  <a:srgbClr val="000080"/>
                </a:highlight>
              </a:rPr>
              <a:t>LinearSVC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 = 100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default(</a:t>
            </a:r>
            <a:r>
              <a:rPr lang="en-US" altLang="ko-KR" dirty="0">
                <a:solidFill>
                  <a:srgbClr val="FF0000"/>
                </a:solidFill>
              </a:rPr>
              <a:t>C = 1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 err="1">
                <a:solidFill>
                  <a:schemeClr val="bg1"/>
                </a:solidFill>
                <a:highlight>
                  <a:srgbClr val="000080"/>
                </a:highlight>
              </a:rPr>
              <a:t>LogisticRegression</a:t>
            </a:r>
            <a:endParaRPr lang="en-US" altLang="ko-KR" sz="24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default(</a:t>
            </a:r>
            <a:r>
              <a:rPr lang="en-US" altLang="ko-KR" dirty="0">
                <a:solidFill>
                  <a:srgbClr val="FF0000"/>
                </a:solidFill>
              </a:rPr>
              <a:t>C = 1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sz="2400" dirty="0" err="1">
                <a:solidFill>
                  <a:schemeClr val="bg1"/>
                </a:solidFill>
                <a:highlight>
                  <a:srgbClr val="000080"/>
                </a:highlight>
              </a:rPr>
              <a:t>LogisticRegression</a:t>
            </a:r>
            <a:endParaRPr lang="en-US" altLang="ko-KR" sz="24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n_estimators</a:t>
            </a:r>
            <a:r>
              <a:rPr lang="ko-KR" altLang="en-US" dirty="0"/>
              <a:t>에 변화를 주는 것은 무의미하였음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RandomeForestClassfier</a:t>
            </a:r>
            <a:r>
              <a:rPr lang="en-US" altLang="ko-KR" dirty="0"/>
              <a:t>(criterion = ‘entropy’, </a:t>
            </a:r>
            <a:r>
              <a:rPr lang="en-US" altLang="ko-KR" dirty="0" err="1"/>
              <a:t>n_estimators</a:t>
            </a:r>
            <a:r>
              <a:rPr lang="en-US" altLang="ko-KR" dirty="0"/>
              <a:t> = 10, </a:t>
            </a:r>
            <a:r>
              <a:rPr lang="en-US" altLang="ko-KR" dirty="0" err="1">
                <a:solidFill>
                  <a:srgbClr val="FF0000"/>
                </a:solidFill>
              </a:rPr>
              <a:t>max_depth</a:t>
            </a:r>
            <a:r>
              <a:rPr lang="en-US" altLang="ko-KR" dirty="0">
                <a:solidFill>
                  <a:srgbClr val="FF0000"/>
                </a:solidFill>
              </a:rPr>
              <a:t>=5</a:t>
            </a:r>
            <a:r>
              <a:rPr lang="en-US" altLang="ko-KR" dirty="0"/>
              <a:t>, </a:t>
            </a:r>
            <a:r>
              <a:rPr lang="en-US" altLang="ko-KR" dirty="0" err="1"/>
              <a:t>random_state</a:t>
            </a:r>
            <a:r>
              <a:rPr lang="en-US" altLang="ko-KR" dirty="0"/>
              <a:t> = 1, </a:t>
            </a:r>
            <a:r>
              <a:rPr lang="en-US" altLang="ko-KR" dirty="0" err="1"/>
              <a:t>n_jobs</a:t>
            </a:r>
            <a:r>
              <a:rPr lang="en-US" altLang="ko-KR" dirty="0"/>
              <a:t>= -1) </a:t>
            </a:r>
            <a:r>
              <a:rPr lang="ko-KR" altLang="en-US" dirty="0"/>
              <a:t>로 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945E9-D273-4C01-82AF-C08F309C3235}"/>
              </a:ext>
            </a:extLst>
          </p:cNvPr>
          <p:cNvSpPr txBox="1"/>
          <p:nvPr/>
        </p:nvSpPr>
        <p:spPr>
          <a:xfrm>
            <a:off x="838200" y="1485388"/>
            <a:ext cx="1126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 모델을 </a:t>
            </a:r>
            <a:r>
              <a:rPr lang="en-US" altLang="ko-KR" dirty="0"/>
              <a:t>tuning</a:t>
            </a:r>
            <a:r>
              <a:rPr lang="ko-KR" altLang="en-US" dirty="0"/>
              <a:t>된 </a:t>
            </a:r>
            <a:r>
              <a:rPr lang="en-US" altLang="ko-KR" dirty="0"/>
              <a:t>hyper</a:t>
            </a:r>
            <a:r>
              <a:rPr lang="ko-KR" altLang="en-US" dirty="0"/>
              <a:t> </a:t>
            </a:r>
            <a:r>
              <a:rPr lang="en-US" altLang="ko-KR" dirty="0"/>
              <a:t>parameter </a:t>
            </a:r>
            <a:r>
              <a:rPr lang="ko-KR" altLang="en-US" dirty="0"/>
              <a:t>기준으로 학습하여 </a:t>
            </a:r>
            <a:r>
              <a:rPr lang="en-US" altLang="ko-KR" dirty="0" err="1"/>
              <a:t>pkl</a:t>
            </a:r>
            <a:r>
              <a:rPr lang="ko-KR" altLang="en-US" dirty="0"/>
              <a:t>파일로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471A1F-BACF-4CE0-9066-8F122A3D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7360"/>
            <a:ext cx="90297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1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평가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/</a:t>
            </a:r>
            <a:r>
              <a:rPr lang="ko-KR" altLang="en-US" dirty="0"/>
              <a:t>모델 불러오기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BD9EA-3C6D-48D7-BA47-87F5E31C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15" y="1880169"/>
            <a:ext cx="9991725" cy="2714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D0DBB-50C4-4D3F-AEA2-C133A2E61910}"/>
              </a:ext>
            </a:extLst>
          </p:cNvPr>
          <p:cNvSpPr txBox="1"/>
          <p:nvPr/>
        </p:nvSpPr>
        <p:spPr>
          <a:xfrm>
            <a:off x="827015" y="1351164"/>
            <a:ext cx="1126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pkl</a:t>
            </a:r>
            <a:r>
              <a:rPr lang="en-US" altLang="ko-KR" dirty="0"/>
              <a:t> </a:t>
            </a:r>
            <a:r>
              <a:rPr lang="ko-KR" altLang="en-US" dirty="0"/>
              <a:t>형식으로 저장된 모델을 불러옴</a:t>
            </a:r>
          </a:p>
        </p:txBody>
      </p:sp>
    </p:spTree>
    <p:extLst>
      <p:ext uri="{BB962C8B-B14F-4D97-AF65-F5344CB8AC3E}">
        <p14:creationId xmlns:p14="http://schemas.microsoft.com/office/powerpoint/2010/main" val="243510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5EBB3-101C-4D41-92BB-FBB06813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0330-0785-4B3F-815D-59CAF7F61E06}"/>
              </a:ext>
            </a:extLst>
          </p:cNvPr>
          <p:cNvSpPr txBox="1"/>
          <p:nvPr/>
        </p:nvSpPr>
        <p:spPr>
          <a:xfrm>
            <a:off x="838200" y="1250322"/>
            <a:ext cx="1135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Smart Factory</a:t>
            </a:r>
            <a:r>
              <a:rPr lang="ko-KR" altLang="en-US" dirty="0"/>
              <a:t>의 ＇</a:t>
            </a:r>
            <a:r>
              <a:rPr lang="en-US" altLang="ko-KR" dirty="0"/>
              <a:t>Factory</a:t>
            </a:r>
            <a:r>
              <a:rPr lang="ko-KR" altLang="en-US" dirty="0"/>
              <a:t>＇에 초점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장비만 </a:t>
            </a:r>
            <a:r>
              <a:rPr lang="ko-KR" altLang="en-US" dirty="0" err="1"/>
              <a:t>똑똑해지는</a:t>
            </a:r>
            <a:r>
              <a:rPr lang="ko-KR" altLang="en-US" dirty="0"/>
              <a:t> 것이 아니라</a:t>
            </a:r>
            <a:r>
              <a:rPr lang="en-US" altLang="ko-KR" dirty="0"/>
              <a:t>, </a:t>
            </a:r>
            <a:r>
              <a:rPr lang="ko-KR" altLang="en-US" dirty="0"/>
              <a:t>장비를 관리하는 방법</a:t>
            </a:r>
            <a:r>
              <a:rPr lang="en-US" altLang="ko-KR" dirty="0"/>
              <a:t>(Maintenance)</a:t>
            </a:r>
            <a:r>
              <a:rPr lang="ko-KR" altLang="en-US" dirty="0"/>
              <a:t>도 달라져야 한다는 것에 필요성을 느낌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IoT,</a:t>
            </a:r>
            <a:r>
              <a:rPr lang="ko-KR" altLang="en-US" dirty="0"/>
              <a:t> </a:t>
            </a:r>
            <a:r>
              <a:rPr lang="en-US" altLang="ko-KR" dirty="0"/>
              <a:t>Sensor,</a:t>
            </a:r>
            <a:r>
              <a:rPr lang="ko-KR" altLang="en-US" dirty="0"/>
              <a:t> </a:t>
            </a:r>
            <a:r>
              <a:rPr lang="en-US" altLang="ko-KR" dirty="0"/>
              <a:t>Cloud Computing(Edge Computing) </a:t>
            </a:r>
            <a:r>
              <a:rPr lang="ko-KR" altLang="en-US" dirty="0"/>
              <a:t>등 기술 발전에 따라 더 효율적인 유지 보수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기존의 유지보수 기법의 단점들을 보완하고 숙련된 유지 보수 전문가를 보조해줄 수 있는 도구를 개발하고자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궁극적으로는 유지 보수 인력들의 공백 시간이나 인력 자체를 대체하는 시스템을 지향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3C02B7-1E2A-4E00-A980-80CAFE92A2DB}"/>
              </a:ext>
            </a:extLst>
          </p:cNvPr>
          <p:cNvSpPr/>
          <p:nvPr/>
        </p:nvSpPr>
        <p:spPr>
          <a:xfrm>
            <a:off x="5129002" y="3202423"/>
            <a:ext cx="1933996" cy="453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MAINTENANCE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F6C634-575E-4B16-8DC3-DCCAB6A34ACF}"/>
              </a:ext>
            </a:extLst>
          </p:cNvPr>
          <p:cNvSpPr/>
          <p:nvPr/>
        </p:nvSpPr>
        <p:spPr>
          <a:xfrm>
            <a:off x="3153197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PLANNED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1F83C2-2590-421D-8F1B-E7B98FA9BA0E}"/>
              </a:ext>
            </a:extLst>
          </p:cNvPr>
          <p:cNvSpPr/>
          <p:nvPr/>
        </p:nvSpPr>
        <p:spPr>
          <a:xfrm>
            <a:off x="7062998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UNPLANNED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CA0288-7062-48D0-B875-B1670658F031}"/>
              </a:ext>
            </a:extLst>
          </p:cNvPr>
          <p:cNvSpPr/>
          <p:nvPr/>
        </p:nvSpPr>
        <p:spPr>
          <a:xfrm>
            <a:off x="3153197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PREVENTED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C3C5B-001C-49DA-926D-8259C1026655}"/>
              </a:ext>
            </a:extLst>
          </p:cNvPr>
          <p:cNvSpPr/>
          <p:nvPr/>
        </p:nvSpPr>
        <p:spPr>
          <a:xfrm>
            <a:off x="1550974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PREDICTIVE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AA1BD6-E02F-43D9-B8B6-03AB425CDBEA}"/>
              </a:ext>
            </a:extLst>
          </p:cNvPr>
          <p:cNvSpPr/>
          <p:nvPr/>
        </p:nvSpPr>
        <p:spPr>
          <a:xfrm>
            <a:off x="7062998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BREAKDOWN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4F9BC3-50CF-465A-AE37-34AA9DE022BB}"/>
              </a:ext>
            </a:extLst>
          </p:cNvPr>
          <p:cNvSpPr/>
          <p:nvPr/>
        </p:nvSpPr>
        <p:spPr>
          <a:xfrm>
            <a:off x="4637748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SCHEDULED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98E398-1E73-4BB4-8C18-2B0A1E6A6B6C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120195" y="3655577"/>
            <a:ext cx="1975805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6F281D9-9F96-404D-A51B-80CAD907EC03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96000" y="3655577"/>
            <a:ext cx="1933996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AC5196E-F7D4-4386-8F97-36D535FFACE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4120195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AB74EE-A8A2-4C3F-8770-3495266ADDD9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8029996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EE801A-B60B-45BF-8435-1C93C15CF3A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517972" y="5084301"/>
            <a:ext cx="1602223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7283149-3A60-4E22-9968-DFBE4C621CCC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4120195" y="5084301"/>
            <a:ext cx="1484551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F57C11-D71A-4F50-A0B6-AF5FB865F08E}"/>
              </a:ext>
            </a:extLst>
          </p:cNvPr>
          <p:cNvSpPr/>
          <p:nvPr/>
        </p:nvSpPr>
        <p:spPr>
          <a:xfrm>
            <a:off x="1275001" y="5195087"/>
            <a:ext cx="2485941" cy="1027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03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데이터 예측 </a:t>
            </a:r>
            <a:r>
              <a:rPr lang="en-US" altLang="ko-KR" dirty="0"/>
              <a:t>/ </a:t>
            </a:r>
            <a:r>
              <a:rPr lang="ko-KR" altLang="en-US" dirty="0"/>
              <a:t>중요 </a:t>
            </a:r>
            <a:r>
              <a:rPr lang="en-US" altLang="ko-KR" dirty="0"/>
              <a:t>features </a:t>
            </a:r>
            <a:r>
              <a:rPr lang="ko-KR" altLang="en-US" dirty="0"/>
              <a:t>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078930-A140-4910-BB98-03171E85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6461"/>
            <a:ext cx="8507136" cy="31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1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평가 </a:t>
            </a:r>
            <a:r>
              <a:rPr lang="en-US" altLang="ko-KR" dirty="0"/>
              <a:t>/ </a:t>
            </a:r>
            <a:r>
              <a:rPr lang="ko-KR" altLang="en-US" dirty="0"/>
              <a:t>평가 결과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6F66C3-DBE8-4664-8CC8-FB1F0009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1485"/>
            <a:ext cx="5389518" cy="48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5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2E8B04-1EDF-4511-A872-6C3A2F14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55" y="2956027"/>
            <a:ext cx="8215242" cy="1466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3849055" y="4110779"/>
            <a:ext cx="8215242" cy="25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638A-22A2-4BCD-9B07-3717F05634B3}"/>
              </a:ext>
            </a:extLst>
          </p:cNvPr>
          <p:cNvSpPr txBox="1"/>
          <p:nvPr/>
        </p:nvSpPr>
        <p:spPr>
          <a:xfrm>
            <a:off x="6962503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1AA628-819F-4CBC-8B72-B1F8343A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16" y="3025304"/>
            <a:ext cx="7913974" cy="13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3969909" y="4124578"/>
            <a:ext cx="7956581" cy="23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3E515-A5C7-4BFC-80CA-2FED6EE08552}"/>
              </a:ext>
            </a:extLst>
          </p:cNvPr>
          <p:cNvSpPr txBox="1"/>
          <p:nvPr/>
        </p:nvSpPr>
        <p:spPr>
          <a:xfrm>
            <a:off x="6954026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2BD9114-1CCF-4B72-BCAC-7000AFD9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20" y="4456360"/>
            <a:ext cx="3169238" cy="13895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4293EE-ABE9-408E-81F2-DE9220BF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55" y="2607971"/>
            <a:ext cx="7320202" cy="16420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4510655" y="3948022"/>
            <a:ext cx="7166820" cy="25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336438" y="5011126"/>
            <a:ext cx="2657504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A0E02-B1D3-4B6C-8101-3F7B8B6DF655}"/>
              </a:ext>
            </a:extLst>
          </p:cNvPr>
          <p:cNvSpPr txBox="1"/>
          <p:nvPr/>
        </p:nvSpPr>
        <p:spPr>
          <a:xfrm>
            <a:off x="7099892" y="442726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7F0404-0941-47B2-9C25-387386DF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46" y="2919780"/>
            <a:ext cx="6927444" cy="12445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GradientBoostingClassifier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298001" y="3889912"/>
            <a:ext cx="6927445" cy="220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39126-3251-4E6D-B32B-3A2EA4A61ED2}"/>
              </a:ext>
            </a:extLst>
          </p:cNvPr>
          <p:cNvSpPr txBox="1"/>
          <p:nvPr/>
        </p:nvSpPr>
        <p:spPr>
          <a:xfrm>
            <a:off x="6744395" y="441704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7925-5863-463B-8A78-744DEE3C90F4}"/>
              </a:ext>
            </a:extLst>
          </p:cNvPr>
          <p:cNvSpPr txBox="1"/>
          <p:nvPr/>
        </p:nvSpPr>
        <p:spPr>
          <a:xfrm>
            <a:off x="838200" y="1518944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모델들이 정확도에서는 높은 점수를 보였지만 </a:t>
            </a:r>
            <a:r>
              <a:rPr lang="en-US" altLang="ko-KR" dirty="0"/>
              <a:t>Precision, Recall, F1 </a:t>
            </a:r>
            <a:r>
              <a:rPr lang="ko-KR" altLang="en-US" dirty="0"/>
              <a:t>점수에서 큰 차이를 보임</a:t>
            </a:r>
            <a:endParaRPr lang="en-US" altLang="ko-KR" dirty="0"/>
          </a:p>
          <a:p>
            <a:r>
              <a:rPr lang="en-US" altLang="ko-KR" dirty="0"/>
              <a:t>F1 Score</a:t>
            </a:r>
            <a:r>
              <a:rPr lang="ko-KR" altLang="en-US" dirty="0"/>
              <a:t>을 중요 평가 지표로 하여 수치가 가장 높게 나온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 </a:t>
            </a:r>
            <a:r>
              <a:rPr lang="ko-KR" altLang="en-US" dirty="0"/>
              <a:t>모델을 선택 하였음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476082-4D08-4EA9-AC9D-EE4A3865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2728"/>
            <a:ext cx="69246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7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시스템 환경</a:t>
            </a:r>
          </a:p>
        </p:txBody>
      </p:sp>
    </p:spTree>
    <p:extLst>
      <p:ext uri="{BB962C8B-B14F-4D97-AF65-F5344CB8AC3E}">
        <p14:creationId xmlns:p14="http://schemas.microsoft.com/office/powerpoint/2010/main" val="3027918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241430-D1DD-47EB-93C4-EE259590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9" y="1348530"/>
            <a:ext cx="5547920" cy="4160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733FC-1D2B-45A3-A88C-8D2B80C96722}"/>
              </a:ext>
            </a:extLst>
          </p:cNvPr>
          <p:cNvSpPr txBox="1"/>
          <p:nvPr/>
        </p:nvSpPr>
        <p:spPr>
          <a:xfrm>
            <a:off x="6277763" y="2457444"/>
            <a:ext cx="5223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Jetson Nano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Nvidia</a:t>
            </a:r>
            <a:r>
              <a:rPr lang="ko-KR" altLang="en-US" dirty="0"/>
              <a:t>에서 만든 임베디드 보드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GPU</a:t>
            </a:r>
            <a:r>
              <a:rPr lang="ko-KR" altLang="en-US" dirty="0"/>
              <a:t>가 탑재되어 있어 딥러닝 가능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HDMI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무선 랜 필요시 랜 카드를 별도로 구입필요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5V 4A </a:t>
            </a:r>
            <a:r>
              <a:rPr lang="ko-KR" altLang="en-US" dirty="0"/>
              <a:t>권장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Ubuntu </a:t>
            </a:r>
            <a:r>
              <a:rPr lang="ko-KR" altLang="en-US" dirty="0"/>
              <a:t>설치하여 사용하였음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359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72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7976C-17B3-4595-B4F3-AB547F8D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유지보수 방법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3B7C9-774E-4F2B-A80E-AB7C4C074FAA}"/>
              </a:ext>
            </a:extLst>
          </p:cNvPr>
          <p:cNvSpPr txBox="1"/>
          <p:nvPr/>
        </p:nvSpPr>
        <p:spPr>
          <a:xfrm>
            <a:off x="838200" y="1995413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Breakdown Maintenance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2F86B-FB7A-43C0-A22F-AC960F3FE051}"/>
              </a:ext>
            </a:extLst>
          </p:cNvPr>
          <p:cNvSpPr txBox="1"/>
          <p:nvPr/>
        </p:nvSpPr>
        <p:spPr>
          <a:xfrm>
            <a:off x="838200" y="3971167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Preventive(Scheduled)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78BAB-3CA1-487F-A839-738DFEC3155B}"/>
              </a:ext>
            </a:extLst>
          </p:cNvPr>
          <p:cNvSpPr txBox="1"/>
          <p:nvPr/>
        </p:nvSpPr>
        <p:spPr>
          <a:xfrm>
            <a:off x="6183624" y="2661260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Predictive Maintenance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9233E-89A7-47DA-910D-C5C27BF75090}"/>
              </a:ext>
            </a:extLst>
          </p:cNvPr>
          <p:cNvSpPr txBox="1"/>
          <p:nvPr/>
        </p:nvSpPr>
        <p:spPr>
          <a:xfrm>
            <a:off x="838200" y="2457078"/>
            <a:ext cx="5186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사후 정비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 발생한 고장을 처리하는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예측 불가능한 설비 중단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대부분의 경우 다른 유지보수 방법보다 높은 비용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BBE9D-6FE6-4863-9195-17BDF99D9A7C}"/>
              </a:ext>
            </a:extLst>
          </p:cNvPr>
          <p:cNvSpPr txBox="1"/>
          <p:nvPr/>
        </p:nvSpPr>
        <p:spPr>
          <a:xfrm>
            <a:off x="838200" y="4432832"/>
            <a:ext cx="4905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사전 정비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축적된 데이터를 기반으로 정기적인 유지 보수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 기반으로 정기적인 설비 중단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과잉 정비</a:t>
            </a:r>
            <a:r>
              <a:rPr lang="en-US" altLang="ko-KR" dirty="0"/>
              <a:t>(Over Maintenance) </a:t>
            </a:r>
            <a:r>
              <a:rPr lang="ko-KR" altLang="en-US" dirty="0"/>
              <a:t>가능성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24E37-748B-47FF-BB15-BA03ACC0A860}"/>
              </a:ext>
            </a:extLst>
          </p:cNvPr>
          <p:cNvSpPr txBox="1"/>
          <p:nvPr/>
        </p:nvSpPr>
        <p:spPr>
          <a:xfrm>
            <a:off x="6183624" y="3122925"/>
            <a:ext cx="55370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사전 정비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장비 상태를 모니터링하여 </a:t>
            </a:r>
            <a:r>
              <a:rPr lang="ko-KR" altLang="en-US" dirty="0" err="1"/>
              <a:t>비정기적인</a:t>
            </a:r>
            <a:r>
              <a:rPr lang="ko-KR" altLang="en-US" dirty="0"/>
              <a:t> 유지 보수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 기반으로 필요 시 설비 중단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고장을 예측하면서</a:t>
            </a:r>
            <a:r>
              <a:rPr lang="en-US" altLang="ko-KR" dirty="0"/>
              <a:t>, </a:t>
            </a:r>
            <a:r>
              <a:rPr lang="ko-KR" altLang="en-US" dirty="0"/>
              <a:t>과잉 정비도 완화할 수 있는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안정적인 센서 데이터 수집이 필요</a:t>
            </a:r>
            <a:endParaRPr lang="en-US" altLang="ko-KR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1E24F0-3AC4-4AC2-8807-58E93C95CD59}"/>
              </a:ext>
            </a:extLst>
          </p:cNvPr>
          <p:cNvCxnSpPr/>
          <p:nvPr/>
        </p:nvCxnSpPr>
        <p:spPr>
          <a:xfrm>
            <a:off x="6096000" y="1628941"/>
            <a:ext cx="0" cy="45234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50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A885-6464-4A0D-9C0B-C6D90DC2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설계 방향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F4A60-34D6-4B7B-96F5-E0C814C7DA84}"/>
              </a:ext>
            </a:extLst>
          </p:cNvPr>
          <p:cNvSpPr txBox="1"/>
          <p:nvPr/>
        </p:nvSpPr>
        <p:spPr>
          <a:xfrm>
            <a:off x="838200" y="1490431"/>
            <a:ext cx="818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실시간으로 수집되는 센서 데이터를 확인하고 예측 결과도 확인 가능한 구조가 필요</a:t>
            </a:r>
            <a:endParaRPr lang="en-US" altLang="ko-KR" dirty="0"/>
          </a:p>
          <a:p>
            <a:r>
              <a:rPr lang="ko-KR" altLang="en-US" dirty="0"/>
              <a:t>대시보드</a:t>
            </a:r>
            <a:r>
              <a:rPr lang="en-US" altLang="ko-KR" dirty="0"/>
              <a:t>(Dashboard) </a:t>
            </a:r>
            <a:r>
              <a:rPr lang="ko-KR" altLang="en-US" dirty="0"/>
              <a:t>형식의 페이지 구조 설계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61ADFE-DAFE-48B5-B46B-7AD920350105}"/>
              </a:ext>
            </a:extLst>
          </p:cNvPr>
          <p:cNvSpPr/>
          <p:nvPr/>
        </p:nvSpPr>
        <p:spPr>
          <a:xfrm>
            <a:off x="838200" y="2435703"/>
            <a:ext cx="10191244" cy="4175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7AE890-CD58-4BDB-B45A-3ED3EC05ECDE}"/>
              </a:ext>
            </a:extLst>
          </p:cNvPr>
          <p:cNvSpPr/>
          <p:nvPr/>
        </p:nvSpPr>
        <p:spPr>
          <a:xfrm>
            <a:off x="2435703" y="2573267"/>
            <a:ext cx="8423809" cy="3066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1C48CB-93C6-4D23-9618-8F4A3913CBD5}"/>
              </a:ext>
            </a:extLst>
          </p:cNvPr>
          <p:cNvSpPr/>
          <p:nvPr/>
        </p:nvSpPr>
        <p:spPr>
          <a:xfrm>
            <a:off x="2540899" y="2629912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E3FD3C-A012-4C1E-845C-CA582C251765}"/>
              </a:ext>
            </a:extLst>
          </p:cNvPr>
          <p:cNvSpPr/>
          <p:nvPr/>
        </p:nvSpPr>
        <p:spPr>
          <a:xfrm>
            <a:off x="2540899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316052-3AA8-4696-9F0A-7AEA8DB8B2F3}"/>
              </a:ext>
            </a:extLst>
          </p:cNvPr>
          <p:cNvSpPr/>
          <p:nvPr/>
        </p:nvSpPr>
        <p:spPr>
          <a:xfrm>
            <a:off x="6700205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E2C088-C8FA-405E-B2E1-941DA29CB690}"/>
              </a:ext>
            </a:extLst>
          </p:cNvPr>
          <p:cNvSpPr/>
          <p:nvPr/>
        </p:nvSpPr>
        <p:spPr>
          <a:xfrm>
            <a:off x="6700205" y="2629911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DF952-C543-4516-9950-1671BDFA8D5D}"/>
              </a:ext>
            </a:extLst>
          </p:cNvPr>
          <p:cNvSpPr/>
          <p:nvPr/>
        </p:nvSpPr>
        <p:spPr>
          <a:xfrm>
            <a:off x="962952" y="2573268"/>
            <a:ext cx="1343277" cy="3075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F4D59E-8C15-461E-B6CF-6D10DFBA641E}"/>
              </a:ext>
            </a:extLst>
          </p:cNvPr>
          <p:cNvSpPr/>
          <p:nvPr/>
        </p:nvSpPr>
        <p:spPr>
          <a:xfrm>
            <a:off x="962952" y="5729161"/>
            <a:ext cx="9896560" cy="6797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3470B-C985-44C3-A932-B61E665879C2}"/>
              </a:ext>
            </a:extLst>
          </p:cNvPr>
          <p:cNvSpPr txBox="1"/>
          <p:nvPr/>
        </p:nvSpPr>
        <p:spPr>
          <a:xfrm>
            <a:off x="1077386" y="395036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기기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57613-F300-44C4-A356-6F7980562053}"/>
              </a:ext>
            </a:extLst>
          </p:cNvPr>
          <p:cNvSpPr txBox="1"/>
          <p:nvPr/>
        </p:nvSpPr>
        <p:spPr>
          <a:xfrm>
            <a:off x="4154018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6EC2C-FB55-4521-94A0-5B7D5F253E33}"/>
              </a:ext>
            </a:extLst>
          </p:cNvPr>
          <p:cNvSpPr txBox="1"/>
          <p:nvPr/>
        </p:nvSpPr>
        <p:spPr>
          <a:xfrm>
            <a:off x="8394245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DB598-F123-43FE-A27F-C3FB648665B5}"/>
              </a:ext>
            </a:extLst>
          </p:cNvPr>
          <p:cNvSpPr txBox="1"/>
          <p:nvPr/>
        </p:nvSpPr>
        <p:spPr>
          <a:xfrm>
            <a:off x="8394245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F71A6-AAA0-4DCA-87F8-CDB1CA4BB912}"/>
              </a:ext>
            </a:extLst>
          </p:cNvPr>
          <p:cNvSpPr txBox="1"/>
          <p:nvPr/>
        </p:nvSpPr>
        <p:spPr>
          <a:xfrm>
            <a:off x="4154017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DF22A-3001-4D4D-AC6A-DAA1D90B0E86}"/>
              </a:ext>
            </a:extLst>
          </p:cNvPr>
          <p:cNvSpPr txBox="1"/>
          <p:nvPr/>
        </p:nvSpPr>
        <p:spPr>
          <a:xfrm>
            <a:off x="5645922" y="588436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708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355550-9F9C-421F-9E6A-425346D2B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5142"/>
          <a:stretch/>
        </p:blipFill>
        <p:spPr>
          <a:xfrm>
            <a:off x="2239346" y="1448691"/>
            <a:ext cx="8700280" cy="48021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E90BB5-16DC-48C4-95C7-D6E935DAA25C}"/>
              </a:ext>
            </a:extLst>
          </p:cNvPr>
          <p:cNvSpPr/>
          <p:nvPr/>
        </p:nvSpPr>
        <p:spPr>
          <a:xfrm>
            <a:off x="2379306" y="3257291"/>
            <a:ext cx="1278294" cy="188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A571D4-B07B-4E48-AC7B-C45A27A47706}"/>
              </a:ext>
            </a:extLst>
          </p:cNvPr>
          <p:cNvSpPr/>
          <p:nvPr/>
        </p:nvSpPr>
        <p:spPr>
          <a:xfrm>
            <a:off x="3760237" y="1913683"/>
            <a:ext cx="7179389" cy="393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C97136-F87A-4217-BA8D-6C4C494B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Page 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89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383653"/>
            <a:ext cx="94963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상단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machineID</a:t>
            </a:r>
            <a:r>
              <a:rPr lang="en-US" altLang="ko-KR" dirty="0"/>
              <a:t>, model</a:t>
            </a:r>
            <a:r>
              <a:rPr lang="ko-KR" altLang="en-US" dirty="0"/>
              <a:t>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</a:t>
            </a:r>
            <a:r>
              <a:rPr lang="en-US" altLang="ko-KR" dirty="0"/>
              <a:t>: Machine</a:t>
            </a:r>
            <a:r>
              <a:rPr lang="ko-KR" altLang="en-US" dirty="0"/>
              <a:t>의 상태에 따른 색상 변화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</a:t>
            </a:r>
            <a:r>
              <a:rPr lang="ko-KR" altLang="en-US" dirty="0"/>
              <a:t>별 교체로부터 지난 시간을 상대적으로 비교하여 </a:t>
            </a:r>
            <a:r>
              <a:rPr lang="en-US" altLang="ko-KR" dirty="0"/>
              <a:t>bar</a:t>
            </a:r>
            <a:r>
              <a:rPr lang="ko-KR" altLang="en-US" dirty="0"/>
              <a:t>를 통해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en-US" altLang="ko-KR" dirty="0"/>
              <a:t>Volt, Rotate, Pressure, Vibration </a:t>
            </a:r>
            <a:r>
              <a:rPr lang="ko-KR" altLang="en-US" dirty="0"/>
              <a:t>측정 값 그래프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 발생 시각</a:t>
            </a:r>
            <a:r>
              <a:rPr lang="en-US" altLang="ko-KR" dirty="0"/>
              <a:t>, </a:t>
            </a:r>
            <a:r>
              <a:rPr lang="ko-KR" altLang="en-US" dirty="0"/>
              <a:t>최초 고장 예측 시각 출력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 예측 시 빨강색으로 기록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4460F714-532D-4DB6-A6BD-073DB1A31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71688"/>
              </p:ext>
            </p:extLst>
          </p:nvPr>
        </p:nvGraphicFramePr>
        <p:xfrm>
          <a:off x="5706706" y="1383653"/>
          <a:ext cx="5647094" cy="1493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24784">
                  <a:extLst>
                    <a:ext uri="{9D8B030D-6E8A-4147-A177-3AD203B41FA5}">
                      <a16:colId xmlns:a16="http://schemas.microsoft.com/office/drawing/2014/main" val="1755303144"/>
                    </a:ext>
                  </a:extLst>
                </a:gridCol>
                <a:gridCol w="1222310">
                  <a:extLst>
                    <a:ext uri="{9D8B030D-6E8A-4147-A177-3AD203B41FA5}">
                      <a16:colId xmlns:a16="http://schemas.microsoft.com/office/drawing/2014/main" val="513681077"/>
                    </a:ext>
                  </a:extLst>
                </a:gridCol>
              </a:tblGrid>
              <a:tr h="49799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failure</a:t>
                      </a:r>
                      <a:r>
                        <a:rPr lang="ko-KR" altLang="en-US" dirty="0"/>
                        <a:t>나 </a:t>
                      </a:r>
                      <a:r>
                        <a:rPr lang="en-US" altLang="ko-KR" dirty="0"/>
                        <a:t>error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시간 동안 없는 상황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정상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537557"/>
                  </a:ext>
                </a:extLst>
              </a:tr>
              <a:tr h="49799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error</a:t>
                      </a:r>
                      <a:r>
                        <a:rPr lang="ko-KR" altLang="en-US" dirty="0"/>
                        <a:t>가 최근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시간 이내 발생한 상황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주의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163813"/>
                  </a:ext>
                </a:extLst>
              </a:tr>
              <a:tr h="49799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failure</a:t>
                      </a:r>
                      <a:r>
                        <a:rPr lang="ko-KR" altLang="en-US" dirty="0"/>
                        <a:t>가 향후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시간 이내 발생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경고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896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430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ask framework에 대한 이미지 검색결과">
            <a:extLst>
              <a:ext uri="{FF2B5EF4-FFF2-40B4-BE49-F238E27FC236}">
                <a16:creationId xmlns:a16="http://schemas.microsoft.com/office/drawing/2014/main" id="{E7BFF2BA-6BD1-4155-86A8-237F3229F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r="19574"/>
          <a:stretch/>
        </p:blipFill>
        <p:spPr bwMode="auto">
          <a:xfrm>
            <a:off x="2127224" y="2688804"/>
            <a:ext cx="1677044" cy="20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에 대한 이미지 검색결과">
            <a:extLst>
              <a:ext uri="{FF2B5EF4-FFF2-40B4-BE49-F238E27FC236}">
                <a16:creationId xmlns:a16="http://schemas.microsoft.com/office/drawing/2014/main" id="{FDEA9ECA-B51A-4B33-B0BA-9A23398A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60" y="1583776"/>
            <a:ext cx="1915233" cy="16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Query에 대한 이미지 검색결과">
            <a:extLst>
              <a:ext uri="{FF2B5EF4-FFF2-40B4-BE49-F238E27FC236}">
                <a16:creationId xmlns:a16="http://schemas.microsoft.com/office/drawing/2014/main" id="{2D9ECF15-A855-4272-BA51-F3431F64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92" y="2563100"/>
            <a:ext cx="1758887" cy="17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board.js에 대한 이미지 검색결과">
            <a:extLst>
              <a:ext uri="{FF2B5EF4-FFF2-40B4-BE49-F238E27FC236}">
                <a16:creationId xmlns:a16="http://schemas.microsoft.com/office/drawing/2014/main" id="{F781A44F-AF99-4481-9549-54F0E30E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34" y="4371249"/>
            <a:ext cx="3650669" cy="8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AB28E29-CE4D-496F-B743-4AC99947A032}"/>
              </a:ext>
            </a:extLst>
          </p:cNvPr>
          <p:cNvSpPr/>
          <p:nvPr/>
        </p:nvSpPr>
        <p:spPr>
          <a:xfrm>
            <a:off x="4170628" y="27520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2FEEBDF-E93B-4E14-AED4-143BC8D3829E}"/>
              </a:ext>
            </a:extLst>
          </p:cNvPr>
          <p:cNvSpPr/>
          <p:nvPr/>
        </p:nvSpPr>
        <p:spPr>
          <a:xfrm rot="10800000">
            <a:off x="4170628" y="355044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FD2223D-9836-4846-AEF2-C714190F960F}"/>
              </a:ext>
            </a:extLst>
          </p:cNvPr>
          <p:cNvSpPr/>
          <p:nvPr/>
        </p:nvSpPr>
        <p:spPr>
          <a:xfrm rot="20196644">
            <a:off x="7399295" y="25326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B44E37F-CE31-42B2-B0DE-966C2ABE1B91}"/>
              </a:ext>
            </a:extLst>
          </p:cNvPr>
          <p:cNvSpPr/>
          <p:nvPr/>
        </p:nvSpPr>
        <p:spPr>
          <a:xfrm rot="900000">
            <a:off x="7404289" y="392917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JSON logo에 대한 이미지 검색결과">
            <a:extLst>
              <a:ext uri="{FF2B5EF4-FFF2-40B4-BE49-F238E27FC236}">
                <a16:creationId xmlns:a16="http://schemas.microsoft.com/office/drawing/2014/main" id="{B2E1EDB9-72BD-4788-8B4D-9AF1B4D73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8" b="34261"/>
          <a:stretch/>
        </p:blipFill>
        <p:spPr bwMode="auto">
          <a:xfrm>
            <a:off x="38488" y="1247658"/>
            <a:ext cx="3113607" cy="10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SV file logo free에 대한 이미지 검색결과">
            <a:extLst>
              <a:ext uri="{FF2B5EF4-FFF2-40B4-BE49-F238E27FC236}">
                <a16:creationId xmlns:a16="http://schemas.microsoft.com/office/drawing/2014/main" id="{E75C80AC-9E2B-4385-ABCE-D66EC5E6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6" y="4593868"/>
            <a:ext cx="1559560" cy="1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C1D26DB-959F-4CE2-9AA3-1394EAC94DE9}"/>
              </a:ext>
            </a:extLst>
          </p:cNvPr>
          <p:cNvSpPr/>
          <p:nvPr/>
        </p:nvSpPr>
        <p:spPr>
          <a:xfrm rot="2954135">
            <a:off x="1360667" y="2449046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30EA088-AC15-4A07-991F-5F5FDEF1163D}"/>
              </a:ext>
            </a:extLst>
          </p:cNvPr>
          <p:cNvSpPr/>
          <p:nvPr/>
        </p:nvSpPr>
        <p:spPr>
          <a:xfrm rot="18785472">
            <a:off x="1255735" y="414721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DCD15-0F13-49BE-B1D3-829C35B7AE4D}"/>
              </a:ext>
            </a:extLst>
          </p:cNvPr>
          <p:cNvSpPr txBox="1"/>
          <p:nvPr/>
        </p:nvSpPr>
        <p:spPr>
          <a:xfrm>
            <a:off x="4170627" y="31413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6A9FF-C063-4944-A59D-26B8551CA1EE}"/>
              </a:ext>
            </a:extLst>
          </p:cNvPr>
          <p:cNvSpPr txBox="1"/>
          <p:nvPr/>
        </p:nvSpPr>
        <p:spPr>
          <a:xfrm>
            <a:off x="1326629" y="3105834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File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I/O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8D00778-1DFA-4BEA-8C0E-FF25B14C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 &amp; Backend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FE60F-9D73-4A7D-B54F-082BC2D95E17}"/>
              </a:ext>
            </a:extLst>
          </p:cNvPr>
          <p:cNvSpPr txBox="1"/>
          <p:nvPr/>
        </p:nvSpPr>
        <p:spPr>
          <a:xfrm>
            <a:off x="10414493" y="203324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F2061-EA22-492D-B2EA-BD7B99596631}"/>
              </a:ext>
            </a:extLst>
          </p:cNvPr>
          <p:cNvSpPr txBox="1"/>
          <p:nvPr/>
        </p:nvSpPr>
        <p:spPr>
          <a:xfrm>
            <a:off x="10414493" y="521300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Graph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BB834E-8D1A-4155-8EBA-854743B1D4FA}"/>
              </a:ext>
            </a:extLst>
          </p:cNvPr>
          <p:cNvSpPr txBox="1"/>
          <p:nvPr/>
        </p:nvSpPr>
        <p:spPr>
          <a:xfrm>
            <a:off x="5635593" y="4409014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Ajax </a:t>
            </a:r>
            <a:r>
              <a:rPr lang="ko-KR" altLang="en-US" dirty="0"/>
              <a:t>통신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컨트롤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97098-B007-4DBD-98EC-A9D53C512432}"/>
              </a:ext>
            </a:extLst>
          </p:cNvPr>
          <p:cNvSpPr txBox="1"/>
          <p:nvPr/>
        </p:nvSpPr>
        <p:spPr>
          <a:xfrm>
            <a:off x="2465953" y="482602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205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07EB8-F1EC-4873-AF2B-2A7F59F1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E7889-D79E-467A-B331-1F5109AE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93" y="1564461"/>
            <a:ext cx="6884548" cy="1341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84A32-00BE-44D0-88C8-451036935A51}"/>
              </a:ext>
            </a:extLst>
          </p:cNvPr>
          <p:cNvSpPr txBox="1"/>
          <p:nvPr/>
        </p:nvSpPr>
        <p:spPr>
          <a:xfrm>
            <a:off x="7955280" y="156446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출력을 위한 데이터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708715-4E45-4BC7-B9DE-274603095D26}"/>
              </a:ext>
            </a:extLst>
          </p:cNvPr>
          <p:cNvSpPr/>
          <p:nvPr/>
        </p:nvSpPr>
        <p:spPr>
          <a:xfrm>
            <a:off x="7955280" y="2235306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모델 예측에 사용할 데이터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957050-5C81-415D-8F1E-19C9A5187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93" y="3279121"/>
            <a:ext cx="3546793" cy="1066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23357D-064C-4FA3-84F6-3E04F1843452}"/>
              </a:ext>
            </a:extLst>
          </p:cNvPr>
          <p:cNvSpPr txBox="1"/>
          <p:nvPr/>
        </p:nvSpPr>
        <p:spPr>
          <a:xfrm>
            <a:off x="7955280" y="3429000"/>
            <a:ext cx="31197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빌드 시</a:t>
            </a:r>
            <a:r>
              <a:rPr lang="en-US" altLang="ko-KR" dirty="0"/>
              <a:t>, </a:t>
            </a:r>
            <a:r>
              <a:rPr lang="ko-KR" altLang="en-US" dirty="0"/>
              <a:t>모델부터 로드</a:t>
            </a:r>
            <a:endParaRPr lang="en-US" altLang="ko-KR" dirty="0"/>
          </a:p>
          <a:p>
            <a:r>
              <a:rPr lang="ko-KR" altLang="en-US" dirty="0"/>
              <a:t>사전에 생성한 </a:t>
            </a:r>
            <a:r>
              <a:rPr lang="en-US" altLang="ko-KR" dirty="0" err="1"/>
              <a:t>pkl</a:t>
            </a:r>
            <a:r>
              <a:rPr lang="en-US" altLang="ko-KR" dirty="0"/>
              <a:t> </a:t>
            </a:r>
            <a:r>
              <a:rPr lang="ko-KR" altLang="en-US" dirty="0"/>
              <a:t>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생성완료 후</a:t>
            </a:r>
            <a:r>
              <a:rPr lang="en-US" altLang="ko-KR" dirty="0"/>
              <a:t> Flask </a:t>
            </a:r>
            <a:r>
              <a:rPr lang="ko-KR" altLang="en-US" dirty="0"/>
              <a:t>서비스 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6714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1440E-7D48-4CC2-AE0D-7D7B0AE2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001FB-4861-47A8-811C-0EA3DF93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1798"/>
            <a:ext cx="4364867" cy="3420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BFFF3-8B92-446A-BE6C-7AAD170440ED}"/>
              </a:ext>
            </a:extLst>
          </p:cNvPr>
          <p:cNvSpPr txBox="1"/>
          <p:nvPr/>
        </p:nvSpPr>
        <p:spPr>
          <a:xfrm>
            <a:off x="1609830" y="1410291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처음 접속</a:t>
            </a:r>
            <a:r>
              <a:rPr lang="en-US" altLang="ko-KR" dirty="0"/>
              <a:t>, </a:t>
            </a:r>
            <a:r>
              <a:rPr lang="ko-KR" altLang="en-US" dirty="0"/>
              <a:t>새로 고침</a:t>
            </a:r>
            <a:endParaRPr lang="en-US" altLang="ko-KR" dirty="0"/>
          </a:p>
          <a:p>
            <a:r>
              <a:rPr lang="en-US" altLang="ko-KR" dirty="0"/>
              <a:t>redirect</a:t>
            </a:r>
            <a:r>
              <a:rPr lang="ko-KR" altLang="en-US" dirty="0"/>
              <a:t> 시 호출되는 부분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58334-C142-4012-95BA-F4D6577A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6938"/>
            <a:ext cx="4161576" cy="4570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FBAB76-194A-4AF9-B2BC-15F3A1C39F74}"/>
              </a:ext>
            </a:extLst>
          </p:cNvPr>
          <p:cNvSpPr txBox="1"/>
          <p:nvPr/>
        </p:nvSpPr>
        <p:spPr>
          <a:xfrm>
            <a:off x="5699344" y="1356049"/>
            <a:ext cx="529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jQuery</a:t>
            </a:r>
            <a:r>
              <a:rPr lang="ko-KR" altLang="en-US" dirty="0"/>
              <a:t>를 통해 </a:t>
            </a:r>
            <a:r>
              <a:rPr lang="en-US" altLang="ko-KR" dirty="0"/>
              <a:t>POST </a:t>
            </a:r>
            <a:r>
              <a:rPr lang="ko-KR" altLang="en-US" dirty="0"/>
              <a:t>방식의 송수신 이루어지는 부분</a:t>
            </a:r>
            <a:endParaRPr lang="en-US" altLang="ko-KR" dirty="0"/>
          </a:p>
          <a:p>
            <a:r>
              <a:rPr lang="ko-KR" altLang="en-US" dirty="0"/>
              <a:t>주기적으로 호출되는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7855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A9EAD-9CF6-4AB6-B55E-925CFE82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ADB60-AE47-4B89-B883-4C260C1D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7778"/>
            <a:ext cx="2962275" cy="1352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E83E72-99E0-42AC-9284-0CC124A63FB4}"/>
              </a:ext>
            </a:extLst>
          </p:cNvPr>
          <p:cNvSpPr txBox="1"/>
          <p:nvPr/>
        </p:nvSpPr>
        <p:spPr>
          <a:xfrm>
            <a:off x="5498841" y="1780887"/>
            <a:ext cx="3490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Page</a:t>
            </a:r>
            <a:r>
              <a:rPr lang="ko-KR" altLang="en-US" dirty="0"/>
              <a:t> </a:t>
            </a:r>
            <a:r>
              <a:rPr lang="en-US" altLang="ko-KR" dirty="0"/>
              <a:t>Redirect</a:t>
            </a:r>
            <a:r>
              <a:rPr lang="ko-KR" altLang="en-US" dirty="0"/>
              <a:t> 시점마다 호출되며</a:t>
            </a:r>
            <a:endParaRPr lang="en-US" altLang="ko-KR" dirty="0"/>
          </a:p>
          <a:p>
            <a:r>
              <a:rPr lang="ko-KR" altLang="en-US" dirty="0"/>
              <a:t>데이터를 이어서 </a:t>
            </a:r>
            <a:r>
              <a:rPr lang="ko-KR" altLang="en-US" dirty="0" err="1"/>
              <a:t>받아옴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34AC1E-9734-45FF-985A-9277B92D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7766"/>
            <a:ext cx="2790825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65F6F-3122-4CDA-B278-561723954D09}"/>
              </a:ext>
            </a:extLst>
          </p:cNvPr>
          <p:cNvSpPr txBox="1"/>
          <p:nvPr/>
        </p:nvSpPr>
        <p:spPr>
          <a:xfrm>
            <a:off x="5498841" y="3429000"/>
            <a:ext cx="6421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Page Redirect </a:t>
            </a:r>
            <a:r>
              <a:rPr lang="ko-KR" altLang="en-US" dirty="0"/>
              <a:t>없이 </a:t>
            </a:r>
            <a:r>
              <a:rPr lang="en-US" altLang="ko-KR" dirty="0"/>
              <a:t>Ajax</a:t>
            </a:r>
            <a:r>
              <a:rPr lang="ko-KR" altLang="en-US" dirty="0"/>
              <a:t>를 활용해 비동기 데이터 송수신</a:t>
            </a:r>
            <a:endParaRPr lang="en-US" altLang="ko-KR" dirty="0"/>
          </a:p>
          <a:p>
            <a:r>
              <a:rPr lang="en-US" altLang="ko-KR" dirty="0"/>
              <a:t>flask</a:t>
            </a:r>
            <a:r>
              <a:rPr lang="ko-KR" altLang="en-US" dirty="0"/>
              <a:t>의 </a:t>
            </a:r>
            <a:r>
              <a:rPr lang="en-US" altLang="ko-KR" dirty="0"/>
              <a:t>/draw</a:t>
            </a:r>
            <a:r>
              <a:rPr lang="ko-KR" altLang="en-US" dirty="0"/>
              <a:t>에 </a:t>
            </a:r>
            <a:r>
              <a:rPr lang="en-US" altLang="ko-KR" dirty="0"/>
              <a:t>POST </a:t>
            </a:r>
            <a:r>
              <a:rPr lang="ko-KR" altLang="en-US" dirty="0"/>
              <a:t>요청을 주기적으로 송신하고 데이터 수신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성공적으로 데이터를 수신하면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수신한 데이터를 바탕으로 대시보드 업데이트 실시</a:t>
            </a:r>
          </a:p>
        </p:txBody>
      </p:sp>
    </p:spTree>
    <p:extLst>
      <p:ext uri="{BB962C8B-B14F-4D97-AF65-F5344CB8AC3E}">
        <p14:creationId xmlns:p14="http://schemas.microsoft.com/office/powerpoint/2010/main" val="2099357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70E21-89E5-4831-8947-359A38AB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0859F-CBAC-4019-9EA3-93951E76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66" y="1684949"/>
            <a:ext cx="3225918" cy="5023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BE9836-4F7F-4CE2-A5D7-E7A611C59F28}"/>
              </a:ext>
            </a:extLst>
          </p:cNvPr>
          <p:cNvSpPr txBox="1"/>
          <p:nvPr/>
        </p:nvSpPr>
        <p:spPr>
          <a:xfrm>
            <a:off x="838200" y="131561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고장 예측을 알리는 </a:t>
            </a:r>
            <a:r>
              <a:rPr lang="en-US" altLang="ko-KR" dirty="0"/>
              <a:t>Circle</a:t>
            </a:r>
            <a:r>
              <a:rPr lang="ko-KR" altLang="en-US" dirty="0"/>
              <a:t>을 변경하는 부분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DCC809-772D-403F-A1E3-9BC9EFCA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430" y="1684949"/>
            <a:ext cx="3601176" cy="5023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3EBE26-B2EB-4714-80A2-CF98E22BFF8D}"/>
              </a:ext>
            </a:extLst>
          </p:cNvPr>
          <p:cNvSpPr txBox="1"/>
          <p:nvPr/>
        </p:nvSpPr>
        <p:spPr>
          <a:xfrm>
            <a:off x="6949241" y="1315618"/>
            <a:ext cx="304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</a:t>
            </a:r>
            <a:r>
              <a:rPr lang="ko-KR" altLang="en-US" dirty="0"/>
              <a:t>에 </a:t>
            </a:r>
            <a:r>
              <a:rPr lang="en-US" altLang="ko-KR" dirty="0"/>
              <a:t>Log</a:t>
            </a:r>
            <a:r>
              <a:rPr lang="ko-KR" altLang="en-US" dirty="0"/>
              <a:t>를 기록하는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8131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구현 결과</a:t>
            </a:r>
          </a:p>
        </p:txBody>
      </p:sp>
    </p:spTree>
    <p:extLst>
      <p:ext uri="{BB962C8B-B14F-4D97-AF65-F5344CB8AC3E}">
        <p14:creationId xmlns:p14="http://schemas.microsoft.com/office/powerpoint/2010/main" val="1248046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183038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61016-FC80-4DD2-924A-CC8C69DE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고찰</a:t>
            </a:r>
          </a:p>
        </p:txBody>
      </p:sp>
    </p:spTree>
    <p:extLst>
      <p:ext uri="{BB962C8B-B14F-4D97-AF65-F5344CB8AC3E}">
        <p14:creationId xmlns:p14="http://schemas.microsoft.com/office/powerpoint/2010/main" val="4052682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83D21-6BD0-4DCE-B50E-02D5583B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Imbalanced Data </a:t>
            </a:r>
            <a:r>
              <a:rPr lang="ko-KR" altLang="en-US" dirty="0"/>
              <a:t>문제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AC2ED-7D99-4F1F-A9D7-E12AEE36A095}"/>
              </a:ext>
            </a:extLst>
          </p:cNvPr>
          <p:cNvSpPr txBox="1"/>
          <p:nvPr/>
        </p:nvSpPr>
        <p:spPr>
          <a:xfrm>
            <a:off x="838200" y="1343609"/>
            <a:ext cx="1135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기계는 거의 대부분의 시간을 정상 상태로 동작하고</a:t>
            </a:r>
            <a:r>
              <a:rPr lang="en-US" altLang="ko-KR" dirty="0"/>
              <a:t>, </a:t>
            </a:r>
            <a:r>
              <a:rPr lang="ko-KR" altLang="en-US" dirty="0"/>
              <a:t>아주 적은 시간 동안 고장이나 오류를 나타냄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시간이 지나면 지날수록 데이터의 수가 어느 한 클래스가 많아지는 현상이 필연적으로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데이터셋의 불균형 문제가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클래스 분류</a:t>
            </a:r>
            <a:r>
              <a:rPr lang="en-US" altLang="ko-KR" dirty="0"/>
              <a:t>(Classification)</a:t>
            </a:r>
            <a:r>
              <a:rPr lang="ko-KR" altLang="en-US" dirty="0"/>
              <a:t> 문제에서 다수 클래스</a:t>
            </a:r>
            <a:r>
              <a:rPr lang="en-US" altLang="ko-KR" dirty="0"/>
              <a:t>(majority class)</a:t>
            </a:r>
            <a:r>
              <a:rPr lang="ko-KR" altLang="en-US" dirty="0"/>
              <a:t>에 대해서만 정확히 예측에 초점을 두는 방향으로 학습되어 성능이 나쁜 모델이 될 수 있음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38F1AE-EBE8-420F-8BB7-1F1654C3B1D9}"/>
              </a:ext>
            </a:extLst>
          </p:cNvPr>
          <p:cNvSpPr/>
          <p:nvPr/>
        </p:nvSpPr>
        <p:spPr>
          <a:xfrm>
            <a:off x="838200" y="3514350"/>
            <a:ext cx="1084372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Accuracy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가 아닌 다른 평가 지표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도입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(F1 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다른 모델들과 </a:t>
            </a:r>
            <a:r>
              <a:rPr lang="en-US" altLang="ko-KR" dirty="0"/>
              <a:t>Accuracy</a:t>
            </a:r>
            <a:r>
              <a:rPr lang="ko-KR" altLang="en-US" dirty="0"/>
              <a:t>가 비슷해도 다른 평가 지표에서는 성능이 아주 나쁜 결과를 보이는 경우가 있었음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불균형한 클래스에 대해 </a:t>
            </a:r>
            <a:r>
              <a:rPr lang="en-US" altLang="ko-KR" dirty="0"/>
              <a:t>F1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를 주로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학습 데이터 샘플링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(Under-sampling, Over-sampling)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데이터 자체를 다시 샘플링해서 불균형을 완화해주는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Under-sampling</a:t>
            </a:r>
            <a:r>
              <a:rPr lang="ko-KR" altLang="en-US" dirty="0"/>
              <a:t>을 통해 절대 다수에 속하는 정상 데이터를 아예 배제하거나</a:t>
            </a:r>
            <a:r>
              <a:rPr lang="en-US" altLang="ko-KR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Over-sampling</a:t>
            </a:r>
            <a:r>
              <a:rPr lang="ko-KR" altLang="en-US" dirty="0"/>
              <a:t>을 통해 소수에 속하는 고장 데이터를 복사하여 부풀리는 방식으로 균형을 맞춤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자체에 변형을 가하면서 과대적합</a:t>
            </a:r>
            <a:r>
              <a:rPr lang="en-US" altLang="ko-KR" dirty="0"/>
              <a:t>(overfitting)</a:t>
            </a:r>
            <a:r>
              <a:rPr lang="ko-KR" altLang="en-US" dirty="0"/>
              <a:t>이 발생할 수도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846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43D48-6477-4887-A382-DDF2A42C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A8B8F-21B0-472E-B33C-1F25EC06F4AD}"/>
              </a:ext>
            </a:extLst>
          </p:cNvPr>
          <p:cNvSpPr txBox="1"/>
          <p:nvPr/>
        </p:nvSpPr>
        <p:spPr>
          <a:xfrm>
            <a:off x="838200" y="1716833"/>
            <a:ext cx="11353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000080"/>
                </a:highlight>
              </a:rPr>
              <a:t>예측 기계의 수</a:t>
            </a:r>
            <a:endParaRPr lang="en-US" altLang="ko-KR" sz="28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개발된 시스템은 기계 하나에 대해서 나타내는 형태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Backend</a:t>
            </a:r>
            <a:r>
              <a:rPr lang="ko-KR" altLang="en-US" dirty="0"/>
              <a:t>를 체계적으로 </a:t>
            </a:r>
            <a:r>
              <a:rPr lang="ko-KR" altLang="en-US" dirty="0" err="1"/>
              <a:t>모듈화한다면</a:t>
            </a:r>
            <a:r>
              <a:rPr lang="en-US" altLang="ko-KR" dirty="0"/>
              <a:t>,</a:t>
            </a:r>
            <a:r>
              <a:rPr lang="ko-KR" altLang="en-US" dirty="0"/>
              <a:t> 여러 기계에 대한 결과를 예측하는 시스템을 구축할 수 있을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000080"/>
                </a:highlight>
              </a:rPr>
              <a:t>결과 활용의 문제</a:t>
            </a:r>
            <a:endParaRPr lang="en-US" altLang="ko-KR" sz="28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예측 결과와 실시간 센서 값을 대시보드 형태로 </a:t>
            </a:r>
            <a:r>
              <a:rPr lang="ko-KR" altLang="en-US" dirty="0" err="1"/>
              <a:t>시각화하여</a:t>
            </a:r>
            <a:r>
              <a:rPr lang="ko-KR" altLang="en-US" dirty="0"/>
              <a:t> 활용이 편리해짐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대시보드를 모니터링하는 별도의 인력이 필요함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고장이 예측되면 관련 내용을 등록된 담당자에게 바로 송신하여 불필요한 과정 제거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이는 </a:t>
            </a:r>
            <a:r>
              <a:rPr lang="en-US" altLang="ko-KR" dirty="0"/>
              <a:t>Azure</a:t>
            </a:r>
            <a:r>
              <a:rPr lang="ko-KR" altLang="en-US" dirty="0"/>
              <a:t>나 </a:t>
            </a:r>
            <a:r>
              <a:rPr lang="en-US" altLang="ko-KR" dirty="0"/>
              <a:t>AWS</a:t>
            </a:r>
            <a:r>
              <a:rPr lang="ko-KR" altLang="en-US" dirty="0"/>
              <a:t>에서 제공하는 서비스를 응용하거나</a:t>
            </a:r>
            <a:r>
              <a:rPr lang="en-US" altLang="ko-KR" dirty="0"/>
              <a:t>, Edge</a:t>
            </a:r>
            <a:r>
              <a:rPr lang="ko-KR" altLang="en-US" dirty="0"/>
              <a:t> </a:t>
            </a:r>
            <a:r>
              <a:rPr lang="en-US" altLang="ko-KR" dirty="0"/>
              <a:t>Computing</a:t>
            </a:r>
            <a:r>
              <a:rPr lang="ko-KR" altLang="en-US" dirty="0"/>
              <a:t>을 통해 개선이 가능할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1518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4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5138-CA6C-4B3E-9561-0E0DBAF2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9A6F-B9B5-430F-B909-9274731D78CB}"/>
              </a:ext>
            </a:extLst>
          </p:cNvPr>
          <p:cNvSpPr txBox="1"/>
          <p:nvPr/>
        </p:nvSpPr>
        <p:spPr>
          <a:xfrm>
            <a:off x="838200" y="1427603"/>
            <a:ext cx="11353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 공장 환경에서 데이터를 습득하지 못하기 때문에</a:t>
            </a:r>
            <a:r>
              <a:rPr lang="en-US" altLang="ko-KR" dirty="0"/>
              <a:t>, </a:t>
            </a:r>
            <a:r>
              <a:rPr lang="ko-KR" altLang="en-US" dirty="0"/>
              <a:t>이미 수집된 데이터셋을 활용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데이터셋을 이용해 학습하고 실제 환경인 것처럼 가정하고 시스템을 구현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마이크로소프트</a:t>
            </a:r>
            <a:r>
              <a:rPr lang="en-US" altLang="ko-KR" dirty="0"/>
              <a:t>(Microsoft)</a:t>
            </a:r>
            <a:r>
              <a:rPr lang="ko-KR" altLang="en-US" dirty="0"/>
              <a:t>사가</a:t>
            </a:r>
            <a:r>
              <a:rPr lang="en-US" altLang="ko-KR" dirty="0"/>
              <a:t> Azure ML </a:t>
            </a:r>
            <a:r>
              <a:rPr lang="ko-KR" altLang="en-US" dirty="0"/>
              <a:t>등에서 제공하고 있는 데이터셋을 활용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종류의 모델로 구분되는 </a:t>
            </a:r>
            <a:r>
              <a:rPr lang="en-US" altLang="ko-KR" dirty="0"/>
              <a:t>100</a:t>
            </a:r>
            <a:r>
              <a:rPr lang="ko-KR" altLang="en-US" dirty="0"/>
              <a:t>대의 기계에 </a:t>
            </a:r>
            <a:r>
              <a:rPr lang="en-US" altLang="ko-KR" dirty="0"/>
              <a:t>4</a:t>
            </a:r>
            <a:r>
              <a:rPr lang="ko-KR" altLang="en-US" dirty="0"/>
              <a:t>개의 센서를 부착하고 </a:t>
            </a:r>
            <a:r>
              <a:rPr lang="en-US" altLang="ko-KR" dirty="0"/>
              <a:t>1</a:t>
            </a:r>
            <a:r>
              <a:rPr lang="ko-KR" altLang="en-US" dirty="0"/>
              <a:t>년 동안 </a:t>
            </a:r>
            <a:r>
              <a:rPr lang="en-US" altLang="ko-KR" dirty="0"/>
              <a:t>1</a:t>
            </a:r>
            <a:r>
              <a:rPr lang="ko-KR" altLang="en-US" dirty="0"/>
              <a:t>시간마다 값을 수집한 데이터셋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https://azuremlsampleexperiments.blob.core.windows.net/datasets/PdM_telemetry.csv</a:t>
            </a:r>
          </a:p>
          <a:p>
            <a:r>
              <a:rPr lang="en-US" altLang="ko-KR" dirty="0"/>
              <a:t>https://azuremlsampleexperiments.blob.core.windows.net/datasets/PdM_errors.csv</a:t>
            </a:r>
          </a:p>
          <a:p>
            <a:r>
              <a:rPr lang="en-US" altLang="ko-KR" dirty="0"/>
              <a:t>https://azuremlsampleexperiments.blob.core.windows.net/datasets/PdM_maint.csv</a:t>
            </a:r>
          </a:p>
          <a:p>
            <a:r>
              <a:rPr lang="en-US" altLang="ko-KR" dirty="0"/>
              <a:t>https://azuremlsampleexperiments.blob.core.windows.net/datasets/PdM_failures.csv</a:t>
            </a:r>
          </a:p>
          <a:p>
            <a:r>
              <a:rPr lang="en-US" altLang="ko-KR" dirty="0"/>
              <a:t>https://azuremlsampleexperiments.blob.core.windows.net/datasets/PdM_machines.csv</a:t>
            </a:r>
          </a:p>
        </p:txBody>
      </p:sp>
    </p:spTree>
    <p:extLst>
      <p:ext uri="{BB962C8B-B14F-4D97-AF65-F5344CB8AC3E}">
        <p14:creationId xmlns:p14="http://schemas.microsoft.com/office/powerpoint/2010/main" val="205806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/>
          <a:p>
            <a:r>
              <a:rPr lang="en-US" altLang="ko-KR" dirty="0"/>
              <a:t>Machines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05" y="2339721"/>
            <a:ext cx="3430521" cy="21785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419349-C780-4A9C-B581-760B128C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39" y="2339721"/>
            <a:ext cx="3430521" cy="2287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A1ACE7-C267-4E29-93BA-94D2D1F6F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73" y="2339721"/>
            <a:ext cx="3430521" cy="228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Telemetry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3">
      <a:majorFont>
        <a:latin typeface="나눔고딕 ExtraBold"/>
        <a:ea typeface="나눔고딕 ExtraBold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1073</TotalTime>
  <Words>1516</Words>
  <Application>Microsoft Office PowerPoint</Application>
  <PresentationFormat>와이드스크린</PresentationFormat>
  <Paragraphs>285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0" baseType="lpstr">
      <vt:lpstr>나눔고딕 ExtraBold</vt:lpstr>
      <vt:lpstr>Arial</vt:lpstr>
      <vt:lpstr>Office 테마</vt:lpstr>
      <vt:lpstr>Predictive Maintenance with ML</vt:lpstr>
      <vt:lpstr>PowerPoint 프레젠테이션</vt:lpstr>
      <vt:lpstr>개요</vt:lpstr>
      <vt:lpstr>주제 선정 배경</vt:lpstr>
      <vt:lpstr>유지보수 방법 비교</vt:lpstr>
      <vt:lpstr>데이터 분석</vt:lpstr>
      <vt:lpstr>사용 데이터</vt:lpstr>
      <vt:lpstr>Machines 데이터 정보 </vt:lpstr>
      <vt:lpstr>Telemetry 데이터 정보 </vt:lpstr>
      <vt:lpstr>Telemety 이상치, 결측치</vt:lpstr>
      <vt:lpstr>Telemety : machine1 센서 데이터</vt:lpstr>
      <vt:lpstr>Errors 데이터 정보 </vt:lpstr>
      <vt:lpstr>Failures 데이터 정보 </vt:lpstr>
      <vt:lpstr>Maint 데이터 정보 </vt:lpstr>
      <vt:lpstr>Maint : Comp 교체 횟수</vt:lpstr>
      <vt:lpstr>데이터 전처리</vt:lpstr>
      <vt:lpstr>데이터 전처리 방식</vt:lpstr>
      <vt:lpstr>데이터 전처리 : telemetry</vt:lpstr>
      <vt:lpstr>데이터 전처리 : errors</vt:lpstr>
      <vt:lpstr>데이터 전처리 : maint</vt:lpstr>
      <vt:lpstr>데이터 전처리 : machines</vt:lpstr>
      <vt:lpstr>데이터 전처리 : failures</vt:lpstr>
      <vt:lpstr>데이터 전처리 결과 </vt:lpstr>
      <vt:lpstr>Features 데이터 정보 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Train, Validation, Test 분류</vt:lpstr>
      <vt:lpstr>Test data 모델별로 분류 후 machine별로 분류</vt:lpstr>
      <vt:lpstr>모델 학습 및 선정</vt:lpstr>
      <vt:lpstr>Multi-Class Classification</vt:lpstr>
      <vt:lpstr>GradientBoostingClassifier learning_curve</vt:lpstr>
      <vt:lpstr>LinearSVC learning_curve</vt:lpstr>
      <vt:lpstr>RandomForestClassifier learning_curve</vt:lpstr>
      <vt:lpstr>LogisticRegression learning_curve</vt:lpstr>
      <vt:lpstr>learning_curve 분석</vt:lpstr>
      <vt:lpstr>모델 학습</vt:lpstr>
      <vt:lpstr>모델 평가 : 평가 데이터/모델 불러오기 </vt:lpstr>
      <vt:lpstr>모델 평가 : 데이터 예측 / 중요 features 출력</vt:lpstr>
      <vt:lpstr>모델 평가 : 평가 / 평가 결과 저장</vt:lpstr>
      <vt:lpstr>LogisticRegression 평가 결과</vt:lpstr>
      <vt:lpstr>LinearSVC 평가 결과</vt:lpstr>
      <vt:lpstr>RandomForest 평가 결과</vt:lpstr>
      <vt:lpstr>GradientBoostingClassifier 평가 결과</vt:lpstr>
      <vt:lpstr>모델 선정</vt:lpstr>
      <vt:lpstr>시스템 환경</vt:lpstr>
      <vt:lpstr>Jetson Nano</vt:lpstr>
      <vt:lpstr>UI</vt:lpstr>
      <vt:lpstr>UI 설계 방향</vt:lpstr>
      <vt:lpstr>WEB Page UI</vt:lpstr>
      <vt:lpstr>UI</vt:lpstr>
      <vt:lpstr>Frontend &amp; Backend</vt:lpstr>
      <vt:lpstr>Backend</vt:lpstr>
      <vt:lpstr>Backend</vt:lpstr>
      <vt:lpstr>Frontend</vt:lpstr>
      <vt:lpstr>Frontend</vt:lpstr>
      <vt:lpstr>구현 결과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  <vt:lpstr>고찰</vt:lpstr>
      <vt:lpstr>Imbalanced Data 문제</vt:lpstr>
      <vt:lpstr>기능 개선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user</cp:lastModifiedBy>
  <cp:revision>198</cp:revision>
  <dcterms:created xsi:type="dcterms:W3CDTF">2019-12-06T04:49:18Z</dcterms:created>
  <dcterms:modified xsi:type="dcterms:W3CDTF">2019-12-11T03:51:17Z</dcterms:modified>
</cp:coreProperties>
</file>